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57B"/>
    <a:srgbClr val="10057B"/>
    <a:srgbClr val="D24726"/>
    <a:srgbClr val="404040"/>
    <a:srgbClr val="FF9B45"/>
    <a:srgbClr val="DD462F"/>
    <a:srgbClr val="F8CFB6"/>
    <a:srgbClr val="F8CAB6"/>
    <a:srgbClr val="923922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66" d="100"/>
          <a:sy n="66" d="100"/>
        </p:scale>
        <p:origin x="668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11/29/2023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11/29/2023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 err="1">
                <a:solidFill>
                  <a:schemeClr val="bg1"/>
                </a:solidFill>
              </a:rPr>
              <a:t>CapStone</a:t>
            </a:r>
            <a:r>
              <a:rPr lang="en-US" sz="4800" dirty="0">
                <a:solidFill>
                  <a:schemeClr val="bg1"/>
                </a:solidFill>
              </a:rPr>
              <a:t>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Body Pose Estimation</a:t>
            </a:r>
          </a:p>
        </p:txBody>
      </p:sp>
      <p:pic>
        <p:nvPicPr>
          <p:cNvPr id="4" name="Picture 3" descr="PowerPoint program icon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Body Pose Estimation Approach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09" y="1524708"/>
            <a:ext cx="11172335" cy="4885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b="1" u="sng" dirty="0" err="1">
                <a:solidFill>
                  <a:srgbClr val="19057B"/>
                </a:solidFill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MediaPipe</a:t>
            </a: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powers the ML in many Google products, and it's open source to help you to bring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cutting-edge, performant, and scalable features to your customers.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endParaRPr lang="en-US" sz="2200" dirty="0">
              <a:latin typeface="Calibri" panose="020F0502020204030204" pitchFamily="34" charset="0"/>
              <a:ea typeface="HDharmony B" panose="02020603020101020101" pitchFamily="18" charset="-127"/>
              <a:cs typeface="Calibri" panose="020F0502020204030204" pitchFamily="34" charset="0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b="1" u="sng" dirty="0">
                <a:solidFill>
                  <a:srgbClr val="10057B"/>
                </a:solidFill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Human Pose estimation </a:t>
            </a: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is a computer vision task that represents the orientation of a person in a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graphical format. This technique is widely applied to predict a person’s body parts or joint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position. It is one of the most exciting areas of research in computer vision that has gained a lot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of traction because of its abundance of applications that can benefit from such a technology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endParaRPr lang="en-US" sz="2200" dirty="0">
              <a:latin typeface="Calibri" panose="020F0502020204030204" pitchFamily="34" charset="0"/>
              <a:ea typeface="HDharmony B" panose="02020603020101020101" pitchFamily="18" charset="-127"/>
              <a:cs typeface="Calibri" panose="020F0502020204030204" pitchFamily="34" charset="0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The </a:t>
            </a:r>
            <a:r>
              <a:rPr lang="en-US" sz="2200" dirty="0" err="1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MediaPipe</a:t>
            </a: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Pose </a:t>
            </a:r>
            <a:r>
              <a:rPr lang="en-US" sz="2200" b="1" u="sng" dirty="0" err="1">
                <a:solidFill>
                  <a:srgbClr val="19057B"/>
                </a:solidFill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Landmarker</a:t>
            </a: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task lets you detect landmarks of human bodies in an image or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video. You can use this task to identify key body locations, analyze posture, and categorize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200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 movements. This task uses machine learning (ML) models that work with single images or video.</a:t>
            </a:r>
          </a:p>
        </p:txBody>
      </p: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55FDB145-B779-175F-4B2C-8F099451B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Landmarks</a:t>
            </a:r>
          </a:p>
        </p:txBody>
      </p:sp>
      <p:pic>
        <p:nvPicPr>
          <p:cNvPr id="1026" name="Picture 2" descr="Mr. Pose: An Easy Guide for Pose Estimation with Google's MediaPipe | by  Loges Siva | MLearning.ai | Medium">
            <a:extLst>
              <a:ext uri="{FF2B5EF4-FFF2-40B4-BE49-F238E27FC236}">
                <a16:creationId xmlns:a16="http://schemas.microsoft.com/office/drawing/2014/main" id="{6F77C969-2845-B764-050D-3D472BDF7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170" y="1535529"/>
            <a:ext cx="7845817" cy="445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Comprehensive Guide on Human Pose Estimation - Analytics Vidhya">
            <a:extLst>
              <a:ext uri="{FF2B5EF4-FFF2-40B4-BE49-F238E27FC236}">
                <a16:creationId xmlns:a16="http://schemas.microsoft.com/office/drawing/2014/main" id="{F1869A7A-C195-F9A8-32D1-2DACABED2D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908"/>
          <a:stretch/>
        </p:blipFill>
        <p:spPr bwMode="auto">
          <a:xfrm>
            <a:off x="8298535" y="1395663"/>
            <a:ext cx="3893465" cy="510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406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D8D02189-354C-354E-E9D5-41F8211E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Body Pose Algorithm (1/3)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C774C8-C985-8069-BF24-F30F232DCE62}"/>
              </a:ext>
            </a:extLst>
          </p:cNvPr>
          <p:cNvSpPr txBox="1"/>
          <p:nvPr/>
        </p:nvSpPr>
        <p:spPr>
          <a:xfrm>
            <a:off x="372611" y="1440914"/>
            <a:ext cx="91852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u="sng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1. Importing Libraries:</a:t>
            </a:r>
          </a:p>
          <a:p>
            <a:endParaRPr lang="en-US" sz="2000" dirty="0">
              <a:latin typeface="Calibri" panose="020F0502020204030204" pitchFamily="34" charset="0"/>
              <a:ea typeface="HDharmony l" panose="02020603020101020101" pitchFamily="18" charset="-127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cv2 (OpenCV):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image processing and computer vision tasks.</a:t>
            </a:r>
          </a:p>
          <a:p>
            <a:r>
              <a:rPr lang="en-US" sz="2000" b="1" dirty="0" err="1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mediapipe</a:t>
            </a:r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pose estimation in images.</a:t>
            </a:r>
          </a:p>
          <a:p>
            <a:r>
              <a:rPr lang="en-US" sz="2000" b="1" dirty="0" err="1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os</a:t>
            </a:r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handling directory creation.</a:t>
            </a:r>
          </a:p>
          <a:p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datetime: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timestamping.</a:t>
            </a:r>
          </a:p>
          <a:p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pandas: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creating and saving data in an Excel file.</a:t>
            </a:r>
          </a:p>
          <a:p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glob: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For reading image files from a directory.</a:t>
            </a:r>
          </a:p>
          <a:p>
            <a:endParaRPr lang="en-US" sz="2000" dirty="0">
              <a:latin typeface="Calibri" panose="020F0502020204030204" pitchFamily="34" charset="0"/>
              <a:ea typeface="HDharmony l" panose="02020603020101020101" pitchFamily="18" charset="-127"/>
              <a:cs typeface="Calibri" panose="020F0502020204030204" pitchFamily="34" charset="0"/>
            </a:endParaRPr>
          </a:p>
          <a:p>
            <a:r>
              <a:rPr lang="en-US" sz="2000" b="1" u="sng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2. Setting Up Folders:</a:t>
            </a:r>
          </a:p>
          <a:p>
            <a:endParaRPr lang="en-US" sz="2000" dirty="0">
              <a:latin typeface="Calibri" panose="020F0502020204030204" pitchFamily="34" charset="0"/>
              <a:ea typeface="HDharmony l" panose="02020603020101020101" pitchFamily="18" charset="-127"/>
              <a:cs typeface="Calibri" panose="020F0502020204030204" pitchFamily="34" charset="0"/>
            </a:endParaRPr>
          </a:p>
          <a:p>
            <a:r>
              <a:rPr lang="en-US" sz="2000" b="1" dirty="0" err="1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image_folder</a:t>
            </a:r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Path to the folder containing images to be processed.</a:t>
            </a:r>
          </a:p>
          <a:p>
            <a:r>
              <a:rPr lang="en-US" sz="2000" b="1" dirty="0" err="1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output_folder</a:t>
            </a:r>
            <a:r>
              <a:rPr lang="en-US" sz="2000" b="1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Path to the folder where results (images with detected activities) will be saved.</a:t>
            </a:r>
          </a:p>
          <a:p>
            <a:r>
              <a:rPr lang="en-US" sz="2000" b="1" dirty="0" err="1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os.makedirs</a:t>
            </a:r>
            <a:r>
              <a:rPr lang="en-US" sz="2000" dirty="0">
                <a:latin typeface="Calibri" panose="020F0502020204030204" pitchFamily="34" charset="0"/>
                <a:ea typeface="HDharmony l" panose="02020603020101020101" pitchFamily="18" charset="-127"/>
                <a:cs typeface="Calibri" panose="020F0502020204030204" pitchFamily="34" charset="0"/>
              </a:rPr>
              <a:t>: Ensures the output folder exists, creating it if necessary.</a:t>
            </a:r>
            <a:endParaRPr lang="en-IN" sz="2000" dirty="0">
              <a:latin typeface="Calibri" panose="020F0502020204030204" pitchFamily="34" charset="0"/>
              <a:ea typeface="HDharmony l" panose="02020603020101020101" pitchFamily="18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006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8C787538-04C9-E6B2-7CDB-DF56342EC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Body Pose Algorithm (2/3)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0C7309-E763-BDAA-6BCB-E03D59F1D9A3}"/>
              </a:ext>
            </a:extLst>
          </p:cNvPr>
          <p:cNvSpPr txBox="1"/>
          <p:nvPr/>
        </p:nvSpPr>
        <p:spPr>
          <a:xfrm>
            <a:off x="372611" y="1440914"/>
            <a:ext cx="1134133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sng" dirty="0">
                <a:solidFill>
                  <a:srgbClr val="37415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3.MediaPipe Pose Estimation Setup</a:t>
            </a:r>
            <a:r>
              <a:rPr lang="en-US" sz="2000" b="0" i="0" u="sng" dirty="0">
                <a:solidFill>
                  <a:srgbClr val="37415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l"/>
            <a:endParaRPr lang="en-US" sz="2000" b="0" i="0" u="sng" dirty="0">
              <a:solidFill>
                <a:srgbClr val="37415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nitializes </a:t>
            </a:r>
            <a:r>
              <a:rPr lang="en-US" sz="2000" b="0" i="0" dirty="0" err="1">
                <a:solidFill>
                  <a:srgbClr val="37415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MediaPipe's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pose estimation tools.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7415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000" b="1" u="sng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Defining Suspicious Activity </a:t>
            </a:r>
            <a:r>
              <a:rPr lang="en-US" sz="2000" b="1" u="sng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Criteria:is_suspicious_activity</a:t>
            </a:r>
            <a:r>
              <a:rPr lang="en-US" sz="2000" b="1" u="sng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algn="l"/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function that defines what constitutes suspicious activity. In this case, it checks if the y-coordinate of the </a:t>
            </a:r>
          </a:p>
          <a:p>
            <a:pPr algn="l"/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left wrist is above a certain threshold compared to the y-coordinate of the nose, indicating the wrist is higher than the head.</a:t>
            </a:r>
          </a:p>
          <a:p>
            <a:pPr algn="l"/>
            <a:endParaRPr lang="en-US" sz="2000" dirty="0">
              <a:solidFill>
                <a:srgbClr val="37415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u="sng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Processing Each Image in the Folder:</a:t>
            </a:r>
          </a:p>
          <a:p>
            <a:pPr algn="l"/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script iterates through each .jpg image file in image_folder.For each image, it converts the image to RGB, processes it with </a:t>
            </a:r>
            <a:r>
              <a:rPr lang="en-US" sz="2000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MediaPipe</a:t>
            </a:r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find pose landmarks, and then checks for suspicious activity. If suspicious activity is detected, the image is saved to the </a:t>
            </a:r>
            <a:r>
              <a:rPr lang="en-US" sz="2000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output_folder</a:t>
            </a:r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and a log entry is created.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37415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894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FE2E1A-8965-501F-E84F-4DF0D0F6B777}"/>
              </a:ext>
            </a:extLst>
          </p:cNvPr>
          <p:cNvSpPr txBox="1"/>
          <p:nvPr/>
        </p:nvSpPr>
        <p:spPr>
          <a:xfrm>
            <a:off x="372611" y="1440914"/>
            <a:ext cx="1134133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sng" dirty="0">
                <a:solidFill>
                  <a:srgbClr val="374151"/>
                </a:solidFill>
                <a:effectLst/>
                <a:latin typeface="Söhne"/>
              </a:rPr>
              <a:t>6. Drawing Landmarks:</a:t>
            </a:r>
          </a:p>
          <a:p>
            <a:pPr algn="l"/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For each detected pose landmark, a circle is drawn on the image for visualization.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7415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b="1" u="sng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Logging and Saving Results:</a:t>
            </a:r>
          </a:p>
          <a:p>
            <a:pPr algn="l"/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each image, details such as the image name, timestamp, and whether suspicious activity was detected are appended to </a:t>
            </a:r>
            <a:r>
              <a:rPr lang="en-US" sz="2000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log_data.After</a:t>
            </a:r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processing all images, </a:t>
            </a:r>
            <a:r>
              <a:rPr lang="en-US" sz="2000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log_data</a:t>
            </a:r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converted to a Pandas </a:t>
            </a:r>
            <a:r>
              <a:rPr lang="en-US" sz="2000" dirty="0" err="1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DataFrame</a:t>
            </a:r>
            <a:r>
              <a:rPr lang="en-US" sz="2000" dirty="0">
                <a:solidFill>
                  <a:srgbClr val="37415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saved as an Excel file (activity_log.xlsx).</a:t>
            </a:r>
          </a:p>
          <a:p>
            <a:pPr algn="l"/>
            <a:endParaRPr lang="en-US" sz="2000" dirty="0">
              <a:solidFill>
                <a:srgbClr val="37415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37415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F3C16C5-31BD-55ED-52BA-151DFE2E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Body Pose Algorithm (3/3)</a:t>
            </a:r>
          </a:p>
        </p:txBody>
      </p:sp>
    </p:spTree>
    <p:extLst>
      <p:ext uri="{BB962C8B-B14F-4D97-AF65-F5344CB8AC3E}">
        <p14:creationId xmlns:p14="http://schemas.microsoft.com/office/powerpoint/2010/main" val="321229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240CCC24-353C-0513-CE27-D7C51D0A5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Test Result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A17BEA-E637-99D7-B5DB-805E142340E1}"/>
              </a:ext>
            </a:extLst>
          </p:cNvPr>
          <p:cNvSpPr txBox="1">
            <a:spLocks noGrp="1"/>
          </p:cNvSpPr>
          <p:nvPr>
            <p:ph sz="quarter" idx="10"/>
          </p:nvPr>
        </p:nvSpPr>
        <p:spPr>
          <a:xfrm>
            <a:off x="520700" y="1290721"/>
            <a:ext cx="11790012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sng" dirty="0">
                <a:solidFill>
                  <a:srgbClr val="374151"/>
                </a:solidFill>
                <a:effectLst/>
                <a:latin typeface="Söhne"/>
              </a:rPr>
              <a:t>Test Scenario : 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Given the Set of Images find the </a:t>
            </a:r>
            <a:r>
              <a:rPr lang="en-US" sz="2000" b="1" i="0" u="sng" dirty="0">
                <a:solidFill>
                  <a:srgbClr val="19057B"/>
                </a:solidFill>
                <a:effectLst/>
                <a:latin typeface="Söhne"/>
              </a:rPr>
              <a:t>“Suspicious Image” with Right Hand placed behind the head.</a:t>
            </a:r>
            <a:endParaRPr lang="en-US" sz="2000" b="1" u="sng" dirty="0">
              <a:solidFill>
                <a:srgbClr val="19057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29.11.2023_23.07.48_REC">
            <a:hlinkClick r:id="" action="ppaction://media"/>
            <a:extLst>
              <a:ext uri="{FF2B5EF4-FFF2-40B4-BE49-F238E27FC236}">
                <a16:creationId xmlns:a16="http://schemas.microsoft.com/office/drawing/2014/main" id="{3B579034-69C3-1CCD-AF9E-2D91C42B7E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250" b="2555"/>
          <a:stretch/>
        </p:blipFill>
        <p:spPr>
          <a:xfrm>
            <a:off x="3206281" y="1868470"/>
            <a:ext cx="8026401" cy="4541855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8CF0D567-D790-161B-C35A-6D2CA52FAD51}"/>
              </a:ext>
            </a:extLst>
          </p:cNvPr>
          <p:cNvSpPr txBox="1">
            <a:spLocks/>
          </p:cNvSpPr>
          <p:nvPr/>
        </p:nvSpPr>
        <p:spPr>
          <a:xfrm>
            <a:off x="520700" y="2088014"/>
            <a:ext cx="11790012" cy="50629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u="sng" dirty="0">
                <a:solidFill>
                  <a:srgbClr val="374151"/>
                </a:solidFill>
                <a:latin typeface="Söhne"/>
              </a:rPr>
              <a:t>Simulation Video :</a:t>
            </a:r>
            <a:endParaRPr lang="en-US" sz="2000" b="1" u="sng" dirty="0">
              <a:solidFill>
                <a:srgbClr val="19057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12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5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1BF48F3B-C565-08E8-FB6D-FDE3047F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Code Explanation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3910CA-275D-C99B-8B90-245CC3961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461"/>
          <a:stretch/>
        </p:blipFill>
        <p:spPr>
          <a:xfrm>
            <a:off x="520700" y="1368801"/>
            <a:ext cx="4571064" cy="2673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F50DA7-4DD2-DE5C-C5C7-1F773B3D1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677" y="1277145"/>
            <a:ext cx="5438521" cy="33911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75E70E-72BF-8A9A-5524-B3CE2302E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32" y="4201211"/>
            <a:ext cx="5708325" cy="256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2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CF5C69-0993-4D1C-16CD-D6EE3AD06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72" y="1306828"/>
            <a:ext cx="8153819" cy="5245370"/>
          </a:xfrm>
          <a:prstGeom prst="rect">
            <a:avLst/>
          </a:prstGeom>
        </p:spPr>
      </p:pic>
      <p:sp>
        <p:nvSpPr>
          <p:cNvPr id="6" name="Title 7">
            <a:extLst>
              <a:ext uri="{FF2B5EF4-FFF2-40B4-BE49-F238E27FC236}">
                <a16:creationId xmlns:a16="http://schemas.microsoft.com/office/drawing/2014/main" id="{FB0D6173-5E86-BBCD-E433-53B6648D3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447675"/>
            <a:ext cx="6877050" cy="639763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API Call using </a:t>
            </a:r>
            <a:r>
              <a:rPr lang="en-US" dirty="0" err="1">
                <a:latin typeface="Calibri" panose="020F0502020204030204" pitchFamily="34" charset="0"/>
                <a:ea typeface="HDharmony B" panose="02020603020101020101" pitchFamily="18" charset="-127"/>
                <a:cs typeface="Calibri" panose="020F0502020204030204" pitchFamily="34" charset="0"/>
              </a:rPr>
              <a:t>PostMan</a:t>
            </a:r>
            <a:endParaRPr lang="en-US" dirty="0">
              <a:latin typeface="Calibri" panose="020F0502020204030204" pitchFamily="34" charset="0"/>
              <a:ea typeface="HDharmony B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BE178-C32D-8205-BD35-EBDBA37E0A0E}"/>
              </a:ext>
            </a:extLst>
          </p:cNvPr>
          <p:cNvSpPr/>
          <p:nvPr/>
        </p:nvSpPr>
        <p:spPr>
          <a:xfrm>
            <a:off x="375385" y="4466122"/>
            <a:ext cx="5361272" cy="20860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EE866E0-6BCF-0ED1-652C-89E3867632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673200"/>
              </p:ext>
            </p:extLst>
          </p:nvPr>
        </p:nvGraphicFramePr>
        <p:xfrm>
          <a:off x="9806814" y="2517642"/>
          <a:ext cx="1585753" cy="783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973440" imgH="481320" progId="Package">
                  <p:embed/>
                </p:oleObj>
              </mc:Choice>
              <mc:Fallback>
                <p:oleObj name="Packager Shell Object" showAsIcon="1" r:id="rId3" imgW="97344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06814" y="2517642"/>
                        <a:ext cx="1585753" cy="7838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A0C604D-36E3-9CC8-6FB5-70C9D0EF50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8599457"/>
              </p:ext>
            </p:extLst>
          </p:nvPr>
        </p:nvGraphicFramePr>
        <p:xfrm>
          <a:off x="9806814" y="1724192"/>
          <a:ext cx="1653599" cy="605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1315080" imgH="481320" progId="Package">
                  <p:embed/>
                </p:oleObj>
              </mc:Choice>
              <mc:Fallback>
                <p:oleObj name="Packager Shell Object" showAsIcon="1" r:id="rId5" imgW="131508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06814" y="1724192"/>
                        <a:ext cx="1653599" cy="605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44683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 v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FC9C26-AD58-4393-99DE-F67958CF6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{7C23F61D-16AB-4E6C-8FA5-C757DFB4B8C3}tf10001108_win32</Template>
  <TotalTime>73</TotalTime>
  <Words>556</Words>
  <Application>Microsoft Office PowerPoint</Application>
  <PresentationFormat>Widescreen</PresentationFormat>
  <Paragraphs>53</Paragraphs>
  <Slides>9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Söhne</vt:lpstr>
      <vt:lpstr>Custom</vt:lpstr>
      <vt:lpstr>Package</vt:lpstr>
      <vt:lpstr>CapStone Project</vt:lpstr>
      <vt:lpstr>Body Pose Estimation Approach</vt:lpstr>
      <vt:lpstr>Landmarks</vt:lpstr>
      <vt:lpstr>Body Pose Algorithm (1/3)</vt:lpstr>
      <vt:lpstr>Body Pose Algorithm (2/3)</vt:lpstr>
      <vt:lpstr>Body Pose Algorithm (3/3)</vt:lpstr>
      <vt:lpstr>Test Result</vt:lpstr>
      <vt:lpstr>Code Explanation</vt:lpstr>
      <vt:lpstr>API Call using PostMan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vik ram</dc:creator>
  <cp:keywords/>
  <cp:lastModifiedBy>vik ram</cp:lastModifiedBy>
  <cp:revision>18</cp:revision>
  <dcterms:created xsi:type="dcterms:W3CDTF">2023-11-29T17:12:57Z</dcterms:created>
  <dcterms:modified xsi:type="dcterms:W3CDTF">2023-11-29T18:26:41Z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